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10287000" cx="18288000"/>
  <p:notesSz cx="7010400" cy="9296400"/>
  <p:embeddedFontLst>
    <p:embeddedFont>
      <p:font typeface="Raleway"/>
      <p:regular r:id="rId55"/>
      <p:bold r:id="rId56"/>
      <p:italic r:id="rId57"/>
      <p:boldItalic r:id="rId58"/>
    </p:embeddedFont>
    <p:embeddedFont>
      <p:font typeface="Lato"/>
      <p:regular r:id="rId59"/>
      <p:bold r:id="rId60"/>
      <p:italic r:id="rId61"/>
      <p:boldItalic r:id="rId62"/>
    </p:embeddedFont>
    <p:embeddedFont>
      <p:font typeface="Arsenal"/>
      <p:regular r:id="rId63"/>
      <p:bold r:id="rId64"/>
      <p:italic r:id="rId65"/>
      <p:boldItalic r:id="rId66"/>
    </p:embeddedFont>
    <p:embeddedFont>
      <p:font typeface="Radley"/>
      <p:regular r:id="rId67"/>
      <p:italic r:id="rId68"/>
    </p:embeddedFont>
    <p:embeddedFont>
      <p:font typeface="Libre Baskerville"/>
      <p:regular r:id="rId69"/>
      <p:bold r:id="rId70"/>
      <p:italic r:id="rId71"/>
    </p:embeddedFont>
    <p:embeddedFont>
      <p:font typeface="Open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6" roundtripDataSignature="AMtx7mg3bxMvaN6KwkNhhNFVywE11ftU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A724A0-6BF0-4268-B542-1C272A555618}">
  <a:tblStyle styleId="{B9A724A0-6BF0-4268-B542-1C272A5556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BB5A5F5-D1B6-45C0-9203-DF0BE85F47E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OpenSans-bold.fntdata"/><Relationship Id="rId72" Type="http://schemas.openxmlformats.org/officeDocument/2006/relationships/font" Target="fonts/OpenSans-regular.fntdata"/><Relationship Id="rId31" Type="http://schemas.openxmlformats.org/officeDocument/2006/relationships/slide" Target="slides/slide25.xml"/><Relationship Id="rId75" Type="http://schemas.openxmlformats.org/officeDocument/2006/relationships/font" Target="fonts/OpenSans-boldItalic.fntdata"/><Relationship Id="rId30" Type="http://schemas.openxmlformats.org/officeDocument/2006/relationships/slide" Target="slides/slide24.xml"/><Relationship Id="rId74" Type="http://schemas.openxmlformats.org/officeDocument/2006/relationships/font" Target="fonts/OpenSans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customschemas.google.com/relationships/presentationmetadata" Target="meta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LibreBaskerville-italic.fntdata"/><Relationship Id="rId70" Type="http://schemas.openxmlformats.org/officeDocument/2006/relationships/font" Target="fonts/LibreBaskerville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ato-boldItalic.fntdata"/><Relationship Id="rId61" Type="http://schemas.openxmlformats.org/officeDocument/2006/relationships/font" Target="fonts/Lato-italic.fntdata"/><Relationship Id="rId20" Type="http://schemas.openxmlformats.org/officeDocument/2006/relationships/slide" Target="slides/slide14.xml"/><Relationship Id="rId64" Type="http://schemas.openxmlformats.org/officeDocument/2006/relationships/font" Target="fonts/Arsenal-bold.fntdata"/><Relationship Id="rId63" Type="http://schemas.openxmlformats.org/officeDocument/2006/relationships/font" Target="fonts/Arsenal-regular.fntdata"/><Relationship Id="rId22" Type="http://schemas.openxmlformats.org/officeDocument/2006/relationships/slide" Target="slides/slide16.xml"/><Relationship Id="rId66" Type="http://schemas.openxmlformats.org/officeDocument/2006/relationships/font" Target="fonts/Arsenal-boldItalic.fntdata"/><Relationship Id="rId21" Type="http://schemas.openxmlformats.org/officeDocument/2006/relationships/slide" Target="slides/slide15.xml"/><Relationship Id="rId65" Type="http://schemas.openxmlformats.org/officeDocument/2006/relationships/font" Target="fonts/Arsenal-italic.fntdata"/><Relationship Id="rId24" Type="http://schemas.openxmlformats.org/officeDocument/2006/relationships/slide" Target="slides/slide18.xml"/><Relationship Id="rId68" Type="http://schemas.openxmlformats.org/officeDocument/2006/relationships/font" Target="fonts/Radley-italic.fntdata"/><Relationship Id="rId23" Type="http://schemas.openxmlformats.org/officeDocument/2006/relationships/slide" Target="slides/slide17.xml"/><Relationship Id="rId67" Type="http://schemas.openxmlformats.org/officeDocument/2006/relationships/font" Target="fonts/Radley-regular.fntdata"/><Relationship Id="rId60" Type="http://schemas.openxmlformats.org/officeDocument/2006/relationships/font" Target="fonts/Lato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ibreBaskerville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aleway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aleway-italic.fntdata"/><Relationship Id="rId12" Type="http://schemas.openxmlformats.org/officeDocument/2006/relationships/slide" Target="slides/slide6.xml"/><Relationship Id="rId56" Type="http://schemas.openxmlformats.org/officeDocument/2006/relationships/font" Target="fonts/Raleway-bold.fntdata"/><Relationship Id="rId15" Type="http://schemas.openxmlformats.org/officeDocument/2006/relationships/slide" Target="slides/slide9.xml"/><Relationship Id="rId59" Type="http://schemas.openxmlformats.org/officeDocument/2006/relationships/font" Target="fonts/Lato-regular.fntdata"/><Relationship Id="rId14" Type="http://schemas.openxmlformats.org/officeDocument/2006/relationships/slide" Target="slides/slide8.xml"/><Relationship Id="rId58" Type="http://schemas.openxmlformats.org/officeDocument/2006/relationships/font" Target="fonts/Raleway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5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c7dcf1bbc_0_27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0c7dcf1bbc_0_27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c7dcf1bbc_0_50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0c7dcf1bbc_0_50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c7dcf1bbc_0_42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30c7dcf1bbc_0_42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5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2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2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2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c7dcf1bbc_0_60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0c7dcf1bbc_0_60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3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Grade 3 ELA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Col: 19%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Nathan Hale: 21%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Minue: 37%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Grade 4 ELA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Col: 39%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Hale: 37: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Minue 47%</a:t>
            </a:r>
            <a:endParaRPr/>
          </a:p>
        </p:txBody>
      </p:sp>
      <p:sp>
        <p:nvSpPr>
          <p:cNvPr id="289" name="Google Shape;289;p3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c7dcf1bbc_0_78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Grade 3 ELA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Col: 19%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Nathan Hale: 21%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Minue: 37%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Grade 4 ELA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Col: 39%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Hale: 37: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Minue 47%</a:t>
            </a:r>
            <a:endParaRPr/>
          </a:p>
        </p:txBody>
      </p:sp>
      <p:sp>
        <p:nvSpPr>
          <p:cNvPr id="295" name="Google Shape;295;g30c7dcf1bbc_0_78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3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3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3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3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p3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3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3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4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p4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4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4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4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4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9" name="Google Shape;389;p4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p4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8bf3048bb7_0_67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g28bf3048bb7_0_67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c7dcf1bbc_0_84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g30c7dcf1bbc_0_84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c7dcf1bbc_0_173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g30c7dcf1bbc_0_173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0c7dcf1bbc_0_263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6" name="Google Shape;426;g30c7dcf1bbc_0_263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p5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c7dcf1bbc_0_351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g30c7dcf1bbc_0_351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2" name="Google Shape;452;p5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22d3885b1_0_33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022d3885b1_0_33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bf3048bb7_0_151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bf3048bb7_0_141"/>
          <p:cNvSpPr txBox="1"/>
          <p:nvPr>
            <p:ph idx="1" type="body"/>
          </p:nvPr>
        </p:nvSpPr>
        <p:spPr>
          <a:xfrm>
            <a:off x="1449900" y="8745102"/>
            <a:ext cx="153948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74" name="Google Shape;74;g28bf3048bb7_0_141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28bf3048bb7_0_144"/>
          <p:cNvGrpSpPr/>
          <p:nvPr/>
        </p:nvGrpSpPr>
        <p:grpSpPr>
          <a:xfrm>
            <a:off x="1660784" y="8338260"/>
            <a:ext cx="1491526" cy="91652"/>
            <a:chOff x="4580561" y="2589004"/>
            <a:chExt cx="1064464" cy="25200"/>
          </a:xfrm>
        </p:grpSpPr>
        <p:sp>
          <p:nvSpPr>
            <p:cNvPr id="77" name="Google Shape;77;g28bf3048bb7_0_14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28bf3048bb7_0_1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g28bf3048bb7_0_144"/>
          <p:cNvSpPr txBox="1"/>
          <p:nvPr>
            <p:ph hasCustomPrompt="1" type="title"/>
          </p:nvPr>
        </p:nvSpPr>
        <p:spPr>
          <a:xfrm>
            <a:off x="1458900" y="1467900"/>
            <a:ext cx="15376800" cy="24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g28bf3048bb7_0_144"/>
          <p:cNvSpPr txBox="1"/>
          <p:nvPr>
            <p:ph idx="1" type="body"/>
          </p:nvPr>
        </p:nvSpPr>
        <p:spPr>
          <a:xfrm>
            <a:off x="1458900" y="4545776"/>
            <a:ext cx="153768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g28bf3048bb7_0_144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bf3048bb7_0_1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g28bf3048bb7_0_15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5" name="Google Shape;85;g28bf3048bb7_0_1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8bf3048bb7_0_1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8bf3048bb7_0_1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8bf3048bb7_0_80"/>
          <p:cNvSpPr/>
          <p:nvPr/>
        </p:nvSpPr>
        <p:spPr>
          <a:xfrm>
            <a:off x="0" y="0"/>
            <a:ext cx="18288000" cy="9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g28bf3048bb7_0_80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14" name="Google Shape;14;g28bf3048bb7_0_8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g28bf3048bb7_0_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g28bf3048bb7_0_80"/>
          <p:cNvSpPr txBox="1"/>
          <p:nvPr>
            <p:ph type="ctrTitle"/>
          </p:nvPr>
        </p:nvSpPr>
        <p:spPr>
          <a:xfrm>
            <a:off x="1458900" y="2644900"/>
            <a:ext cx="153762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17" name="Google Shape;17;g28bf3048bb7_0_80"/>
          <p:cNvSpPr txBox="1"/>
          <p:nvPr>
            <p:ph idx="1" type="subTitle"/>
          </p:nvPr>
        </p:nvSpPr>
        <p:spPr>
          <a:xfrm>
            <a:off x="1459255" y="6345800"/>
            <a:ext cx="153762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8" name="Google Shape;18;g28bf3048bb7_0_80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28bf3048bb7_0_88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21" name="Google Shape;21;g28bf3048bb7_0_8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28bf3048bb7_0_8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g28bf3048bb7_0_88"/>
          <p:cNvSpPr txBox="1"/>
          <p:nvPr>
            <p:ph type="title"/>
          </p:nvPr>
        </p:nvSpPr>
        <p:spPr>
          <a:xfrm>
            <a:off x="1458900" y="2644900"/>
            <a:ext cx="15376800" cy="30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g28bf3048bb7_0_88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8bf3048bb7_0_94"/>
          <p:cNvSpPr/>
          <p:nvPr/>
        </p:nvSpPr>
        <p:spPr>
          <a:xfrm>
            <a:off x="0" y="0"/>
            <a:ext cx="18288000" cy="9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g28bf3048bb7_0_94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28" name="Google Shape;28;g28bf3048bb7_0_9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8bf3048bb7_0_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g28bf3048bb7_0_94"/>
          <p:cNvSpPr txBox="1"/>
          <p:nvPr>
            <p:ph type="title"/>
          </p:nvPr>
        </p:nvSpPr>
        <p:spPr>
          <a:xfrm>
            <a:off x="1458900" y="2637300"/>
            <a:ext cx="153774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g28bf3048bb7_0_94"/>
          <p:cNvSpPr txBox="1"/>
          <p:nvPr>
            <p:ph idx="1" type="body"/>
          </p:nvPr>
        </p:nvSpPr>
        <p:spPr>
          <a:xfrm>
            <a:off x="1458900" y="4157750"/>
            <a:ext cx="153774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2" name="Google Shape;32;g28bf3048bb7_0_94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8bf3048bb7_0_102"/>
          <p:cNvSpPr/>
          <p:nvPr/>
        </p:nvSpPr>
        <p:spPr>
          <a:xfrm>
            <a:off x="0" y="0"/>
            <a:ext cx="18288000" cy="9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g28bf3048bb7_0_102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36" name="Google Shape;36;g28bf3048bb7_0_10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28bf3048bb7_0_10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g28bf3048bb7_0_102"/>
          <p:cNvSpPr txBox="1"/>
          <p:nvPr>
            <p:ph type="title"/>
          </p:nvPr>
        </p:nvSpPr>
        <p:spPr>
          <a:xfrm>
            <a:off x="1458900" y="2637300"/>
            <a:ext cx="153768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g28bf3048bb7_0_102"/>
          <p:cNvSpPr txBox="1"/>
          <p:nvPr>
            <p:ph idx="1" type="body"/>
          </p:nvPr>
        </p:nvSpPr>
        <p:spPr>
          <a:xfrm>
            <a:off x="1458650" y="4157750"/>
            <a:ext cx="75486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g28bf3048bb7_0_102"/>
          <p:cNvSpPr txBox="1"/>
          <p:nvPr>
            <p:ph idx="2" type="body"/>
          </p:nvPr>
        </p:nvSpPr>
        <p:spPr>
          <a:xfrm>
            <a:off x="9287207" y="4157750"/>
            <a:ext cx="75486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1" name="Google Shape;41;g28bf3048bb7_0_102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8bf3048bb7_0_111"/>
          <p:cNvSpPr/>
          <p:nvPr/>
        </p:nvSpPr>
        <p:spPr>
          <a:xfrm>
            <a:off x="0" y="0"/>
            <a:ext cx="18288000" cy="9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8bf3048bb7_0_111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45" name="Google Shape;45;g28bf3048bb7_0_1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8bf3048bb7_0_1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8bf3048bb7_0_111"/>
          <p:cNvSpPr txBox="1"/>
          <p:nvPr>
            <p:ph type="title"/>
          </p:nvPr>
        </p:nvSpPr>
        <p:spPr>
          <a:xfrm>
            <a:off x="1458900" y="2637300"/>
            <a:ext cx="153768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g28bf3048bb7_0_111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8bf3048bb7_0_118"/>
          <p:cNvSpPr/>
          <p:nvPr/>
        </p:nvSpPr>
        <p:spPr>
          <a:xfrm>
            <a:off x="0" y="0"/>
            <a:ext cx="18288000" cy="9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g28bf3048bb7_0_118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52" name="Google Shape;52;g28bf3048bb7_0_1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28bf3048bb7_0_1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g28bf3048bb7_0_118"/>
          <p:cNvSpPr txBox="1"/>
          <p:nvPr>
            <p:ph type="title"/>
          </p:nvPr>
        </p:nvSpPr>
        <p:spPr>
          <a:xfrm>
            <a:off x="1460000" y="2637300"/>
            <a:ext cx="66018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g28bf3048bb7_0_118"/>
          <p:cNvSpPr txBox="1"/>
          <p:nvPr>
            <p:ph idx="1" type="body"/>
          </p:nvPr>
        </p:nvSpPr>
        <p:spPr>
          <a:xfrm>
            <a:off x="1442450" y="5563450"/>
            <a:ext cx="66018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6" name="Google Shape;56;g28bf3048bb7_0_118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g28bf3048bb7_0_126"/>
          <p:cNvGrpSpPr/>
          <p:nvPr/>
        </p:nvGrpSpPr>
        <p:grpSpPr>
          <a:xfrm>
            <a:off x="1660784" y="8338260"/>
            <a:ext cx="1491526" cy="91652"/>
            <a:chOff x="4580561" y="2589004"/>
            <a:chExt cx="1064464" cy="25200"/>
          </a:xfrm>
        </p:grpSpPr>
        <p:sp>
          <p:nvSpPr>
            <p:cNvPr id="59" name="Google Shape;59;g28bf3048bb7_0_1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28bf3048bb7_0_1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g28bf3048bb7_0_126"/>
          <p:cNvSpPr txBox="1"/>
          <p:nvPr>
            <p:ph type="title"/>
          </p:nvPr>
        </p:nvSpPr>
        <p:spPr>
          <a:xfrm>
            <a:off x="1458900" y="1728600"/>
            <a:ext cx="14042400" cy="59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g28bf3048bb7_0_126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bf3048bb7_0_13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g28bf3048bb7_0_132"/>
          <p:cNvGrpSpPr/>
          <p:nvPr/>
        </p:nvGrpSpPr>
        <p:grpSpPr>
          <a:xfrm>
            <a:off x="1660784" y="2382511"/>
            <a:ext cx="1491526" cy="91652"/>
            <a:chOff x="4580561" y="2589004"/>
            <a:chExt cx="1064464" cy="25200"/>
          </a:xfrm>
        </p:grpSpPr>
        <p:sp>
          <p:nvSpPr>
            <p:cNvPr id="66" name="Google Shape;66;g28bf3048bb7_0_1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28bf3048bb7_0_1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g28bf3048bb7_0_132"/>
          <p:cNvSpPr txBox="1"/>
          <p:nvPr>
            <p:ph type="title"/>
          </p:nvPr>
        </p:nvSpPr>
        <p:spPr>
          <a:xfrm>
            <a:off x="1460000" y="2637300"/>
            <a:ext cx="66018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g28bf3048bb7_0_132"/>
          <p:cNvSpPr txBox="1"/>
          <p:nvPr>
            <p:ph idx="1" type="subTitle"/>
          </p:nvPr>
        </p:nvSpPr>
        <p:spPr>
          <a:xfrm>
            <a:off x="1449900" y="6323050"/>
            <a:ext cx="66018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70" name="Google Shape;70;g28bf3048bb7_0_132"/>
          <p:cNvSpPr txBox="1"/>
          <p:nvPr>
            <p:ph idx="2" type="body"/>
          </p:nvPr>
        </p:nvSpPr>
        <p:spPr>
          <a:xfrm>
            <a:off x="10348450" y="2705250"/>
            <a:ext cx="6748800" cy="6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71" name="Google Shape;71;g28bf3048bb7_0_132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8bf3048bb7_0_7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b="1" i="0" sz="5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28bf3048bb7_0_76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Char char="●"/>
              <a:defRPr b="0" i="0" sz="2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○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■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●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○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■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●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○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Char char="■"/>
              <a:defRPr b="0" i="0" sz="2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28bf3048bb7_0_76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jp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10090293" y="2066182"/>
            <a:ext cx="7890560" cy="6154637"/>
          </a:xfrm>
          <a:custGeom>
            <a:rect b="b" l="l" r="r" t="t"/>
            <a:pathLst>
              <a:path extrusionOk="0" h="6154637" w="7890560">
                <a:moveTo>
                  <a:pt x="0" y="0"/>
                </a:moveTo>
                <a:lnTo>
                  <a:pt x="7890560" y="0"/>
                </a:lnTo>
                <a:lnTo>
                  <a:pt x="7890560" y="6154636"/>
                </a:lnTo>
                <a:lnTo>
                  <a:pt x="0" y="6154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" name="Google Shape;93;p1"/>
          <p:cNvGrpSpPr/>
          <p:nvPr/>
        </p:nvGrpSpPr>
        <p:grpSpPr>
          <a:xfrm>
            <a:off x="209329" y="2354961"/>
            <a:ext cx="9641732" cy="6007632"/>
            <a:chOff x="0" y="0"/>
            <a:chExt cx="12855642" cy="8010175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0" y="0"/>
              <a:ext cx="12855642" cy="29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9"/>
                <a:buFont typeface="Arial"/>
                <a:buNone/>
              </a:pPr>
              <a:r>
                <a:rPr b="1" i="0" lang="en-US" sz="7199" u="none" cap="none" strike="noStrike">
                  <a:solidFill>
                    <a:srgbClr val="FFFFFF"/>
                  </a:solidFill>
                  <a:latin typeface="Arsenal"/>
                  <a:ea typeface="Arsenal"/>
                  <a:cs typeface="Arsenal"/>
                  <a:sym typeface="Arsenal"/>
                </a:rPr>
                <a:t>Carteret Public Schools Assessment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7127875"/>
              <a:ext cx="12855600" cy="8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99"/>
                <a:buFont typeface="Arial"/>
                <a:buNone/>
              </a:pPr>
              <a:r>
                <a:rPr lang="en-US" sz="4299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September 25, 2024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3839047"/>
              <a:ext cx="12855642" cy="2730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59"/>
                <a:buFont typeface="Arial"/>
                <a:buNone/>
              </a:pPr>
              <a:r>
                <a:rPr b="0" i="0" lang="en-US" sz="3959" u="none" cap="none" strike="noStrike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Mrs. Rosa Diaz, Superintendent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59"/>
                <a:buFont typeface="Arial"/>
                <a:buNone/>
              </a:pPr>
              <a:r>
                <a:rPr b="0" i="0" lang="en-US" sz="3959" u="none" cap="none" strike="noStrike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Dr. Melissa Jones, Assistant Superintendent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59"/>
                <a:buFont typeface="Arial"/>
                <a:buNone/>
              </a:pPr>
              <a:r>
                <a:t/>
              </a:r>
              <a:endParaRPr b="0" i="0" sz="3959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/>
        </p:nvSpPr>
        <p:spPr>
          <a:xfrm>
            <a:off x="1028700" y="449131"/>
            <a:ext cx="16230600" cy="18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Comparison of Carteret Public School’s Spring 202</a:t>
            </a:r>
            <a:r>
              <a:rPr b="1" lang="en-US" sz="3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202</a:t>
            </a:r>
            <a:r>
              <a:rPr b="1" lang="en-US" sz="3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NJSLA Administrations ELA – Student Tested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t/>
            </a:r>
            <a:endParaRPr b="1" i="0" sz="3799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66" name="Google Shape;166;p10"/>
          <p:cNvGraphicFramePr/>
          <p:nvPr/>
        </p:nvGraphicFramePr>
        <p:xfrm>
          <a:off x="703200" y="2357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{3BB5A5F5-D1B6-45C0-9203-DF0BE85F47E0}</a:tableStyleId>
              </a:tblPr>
              <a:tblGrid>
                <a:gridCol w="2336425"/>
                <a:gridCol w="2370100"/>
                <a:gridCol w="2370100"/>
              </a:tblGrid>
              <a:tr h="53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202</a:t>
                      </a:r>
                      <a:r>
                        <a:rPr lang="en-US" sz="3200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202</a:t>
                      </a:r>
                      <a:r>
                        <a:rPr lang="en-US" sz="3200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</a:tr>
              <a:tr h="110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250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276</a:t>
                      </a:r>
                      <a:endParaRPr sz="3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266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263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284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266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257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282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286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276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323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298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290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300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7" name="Google Shape;167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750" y="2121000"/>
            <a:ext cx="9665100" cy="70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5"/>
          <p:cNvSpPr/>
          <p:nvPr/>
        </p:nvSpPr>
        <p:spPr>
          <a:xfrm>
            <a:off x="1697320" y="3925532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5"/>
          <p:cNvSpPr txBox="1"/>
          <p:nvPr/>
        </p:nvSpPr>
        <p:spPr>
          <a:xfrm>
            <a:off x="1939194" y="4496508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5"/>
          <p:cNvSpPr/>
          <p:nvPr/>
        </p:nvSpPr>
        <p:spPr>
          <a:xfrm>
            <a:off x="7031874" y="3923957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5"/>
          <p:cNvSpPr txBox="1"/>
          <p:nvPr/>
        </p:nvSpPr>
        <p:spPr>
          <a:xfrm>
            <a:off x="7274961" y="4825744"/>
            <a:ext cx="2904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55"/>
          <p:cNvSpPr/>
          <p:nvPr/>
        </p:nvSpPr>
        <p:spPr>
          <a:xfrm>
            <a:off x="12790628" y="3923957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5"/>
          <p:cNvSpPr txBox="1"/>
          <p:nvPr/>
        </p:nvSpPr>
        <p:spPr>
          <a:xfrm>
            <a:off x="13033713" y="4752853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5"/>
          <p:cNvSpPr txBox="1"/>
          <p:nvPr/>
        </p:nvSpPr>
        <p:spPr>
          <a:xfrm>
            <a:off x="2096225" y="1593464"/>
            <a:ext cx="14084886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 Next 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g30c7dcf1bbc_0_27"/>
          <p:cNvGrpSpPr/>
          <p:nvPr/>
        </p:nvGrpSpPr>
        <p:grpSpPr>
          <a:xfrm>
            <a:off x="286538" y="131607"/>
            <a:ext cx="17658478" cy="9806857"/>
            <a:chOff x="0" y="-57150"/>
            <a:chExt cx="4650762" cy="2582859"/>
          </a:xfrm>
        </p:grpSpPr>
        <p:sp>
          <p:nvSpPr>
            <p:cNvPr id="184" name="Google Shape;184;g30c7dcf1bbc_0_27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0c7dcf1bbc_0_27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g30c7dcf1bbc_0_27"/>
          <p:cNvSpPr txBox="1"/>
          <p:nvPr/>
        </p:nvSpPr>
        <p:spPr>
          <a:xfrm>
            <a:off x="1028700" y="4271010"/>
            <a:ext cx="16230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</a:pPr>
            <a:r>
              <a:rPr b="0" i="0" lang="en-US" sz="10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NJSLA Math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/>
          <p:nvPr/>
        </p:nvSpPr>
        <p:spPr>
          <a:xfrm>
            <a:off x="609600" y="1028700"/>
            <a:ext cx="17678400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Grade 8 data: Some students in grade 8 participated in the Algebra I assessment in place of the 8</a:t>
            </a:r>
            <a:r>
              <a:rPr b="1" baseline="30000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b="1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grade Math assessment. Thus, Math 8 outcomes are not representative of grade 8 performance as a whole.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Algebra 1, 2 and Geometry data: Students in grades 11 and 12 were not included.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Percentages may not total 100 due to rounding.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g30c7dcf1bbc_0_50"/>
          <p:cNvGrpSpPr/>
          <p:nvPr/>
        </p:nvGrpSpPr>
        <p:grpSpPr>
          <a:xfrm>
            <a:off x="785088" y="7"/>
            <a:ext cx="17658478" cy="9806857"/>
            <a:chOff x="0" y="-57150"/>
            <a:chExt cx="4650762" cy="2582859"/>
          </a:xfrm>
        </p:grpSpPr>
        <p:sp>
          <p:nvSpPr>
            <p:cNvPr id="197" name="Google Shape;197;g30c7dcf1bbc_0_50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0c7dcf1bbc_0_5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g30c7dcf1bbc_0_5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050" y="602775"/>
            <a:ext cx="14506200" cy="896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7"/>
          <p:cNvGrpSpPr/>
          <p:nvPr/>
        </p:nvGrpSpPr>
        <p:grpSpPr>
          <a:xfrm>
            <a:off x="286538" y="131608"/>
            <a:ext cx="17658363" cy="9806792"/>
            <a:chOff x="0" y="-57150"/>
            <a:chExt cx="4650762" cy="2582859"/>
          </a:xfrm>
        </p:grpSpPr>
        <p:sp>
          <p:nvSpPr>
            <p:cNvPr id="205" name="Google Shape;205;p17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" name="Google Shape;207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375" y="1619175"/>
            <a:ext cx="13454424" cy="83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1528925" y="731225"/>
            <a:ext cx="147243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NJSLA Math 2023 to 2024 Growth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30c7dcf1bbc_0_42"/>
          <p:cNvGrpSpPr/>
          <p:nvPr/>
        </p:nvGrpSpPr>
        <p:grpSpPr>
          <a:xfrm>
            <a:off x="286538" y="131607"/>
            <a:ext cx="17658478" cy="9806857"/>
            <a:chOff x="0" y="-57150"/>
            <a:chExt cx="4650762" cy="2582859"/>
          </a:xfrm>
        </p:grpSpPr>
        <p:sp>
          <p:nvSpPr>
            <p:cNvPr id="214" name="Google Shape;214;g30c7dcf1bbc_0_42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30c7dcf1bbc_0_4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6" name="Google Shape;216;g30c7dcf1bb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626" y="527475"/>
            <a:ext cx="14228041" cy="92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/>
        </p:nvSpPr>
        <p:spPr>
          <a:xfrm>
            <a:off x="1028700" y="711068"/>
            <a:ext cx="162306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Comparison of Carteret Public School’s Spring 202</a:t>
            </a:r>
            <a:r>
              <a:rPr b="1" lang="en-US" sz="3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202</a:t>
            </a:r>
            <a:r>
              <a:rPr b="1" lang="en-US" sz="3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NJSLA Administrations Math – Students Tested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2" name="Google Shape;222;p19"/>
          <p:cNvGraphicFramePr/>
          <p:nvPr/>
        </p:nvGraphicFramePr>
        <p:xfrm>
          <a:off x="380150" y="21635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{3BB5A5F5-D1B6-45C0-9203-DF0BE85F47E0}</a:tableStyleId>
              </a:tblPr>
              <a:tblGrid>
                <a:gridCol w="2355125"/>
                <a:gridCol w="2355125"/>
                <a:gridCol w="2355125"/>
              </a:tblGrid>
              <a:tr h="41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202</a:t>
                      </a:r>
                      <a:r>
                        <a:rPr lang="en-US" sz="2800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202</a:t>
                      </a:r>
                      <a:r>
                        <a:rPr lang="en-US" sz="2800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</a:tr>
              <a:tr h="80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257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285</a:t>
                      </a:r>
                      <a:endParaRPr sz="3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4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277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272</a:t>
                      </a:r>
                      <a:endParaRPr sz="3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5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292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274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6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270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285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7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259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256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8*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279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227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Algebra 1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303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328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Geometry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78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75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Algebra 2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22</a:t>
                      </a:r>
                      <a:endParaRPr sz="3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27</a:t>
                      </a:r>
                      <a:endParaRPr sz="36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3" name="Google Shape;223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375" y="2321725"/>
            <a:ext cx="9954624" cy="70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6"/>
          <p:cNvSpPr/>
          <p:nvPr/>
        </p:nvSpPr>
        <p:spPr>
          <a:xfrm>
            <a:off x="1697320" y="4323582"/>
            <a:ext cx="3388048" cy="4369954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6"/>
          <p:cNvSpPr txBox="1"/>
          <p:nvPr/>
        </p:nvSpPr>
        <p:spPr>
          <a:xfrm>
            <a:off x="1921891" y="4914900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6"/>
          <p:cNvSpPr/>
          <p:nvPr/>
        </p:nvSpPr>
        <p:spPr>
          <a:xfrm>
            <a:off x="5532424" y="4323582"/>
            <a:ext cx="3388048" cy="4369954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6"/>
          <p:cNvSpPr txBox="1"/>
          <p:nvPr/>
        </p:nvSpPr>
        <p:spPr>
          <a:xfrm>
            <a:off x="5774248" y="4517423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6"/>
          <p:cNvSpPr/>
          <p:nvPr/>
        </p:nvSpPr>
        <p:spPr>
          <a:xfrm>
            <a:off x="9367528" y="4323582"/>
            <a:ext cx="3388048" cy="4369954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6"/>
          <p:cNvSpPr txBox="1"/>
          <p:nvPr/>
        </p:nvSpPr>
        <p:spPr>
          <a:xfrm>
            <a:off x="9435538" y="5040525"/>
            <a:ext cx="325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6"/>
          <p:cNvSpPr/>
          <p:nvPr/>
        </p:nvSpPr>
        <p:spPr>
          <a:xfrm>
            <a:off x="13202632" y="4323582"/>
            <a:ext cx="3388048" cy="4369954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6"/>
          <p:cNvSpPr txBox="1"/>
          <p:nvPr/>
        </p:nvSpPr>
        <p:spPr>
          <a:xfrm>
            <a:off x="13444456" y="4791357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6"/>
          <p:cNvSpPr txBox="1"/>
          <p:nvPr/>
        </p:nvSpPr>
        <p:spPr>
          <a:xfrm>
            <a:off x="2096225" y="1593464"/>
            <a:ext cx="14085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Math Next 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3"/>
          <p:cNvGrpSpPr/>
          <p:nvPr/>
        </p:nvGrpSpPr>
        <p:grpSpPr>
          <a:xfrm>
            <a:off x="286538" y="131608"/>
            <a:ext cx="17658363" cy="9806792"/>
            <a:chOff x="0" y="-57150"/>
            <a:chExt cx="4650762" cy="2582859"/>
          </a:xfrm>
        </p:grpSpPr>
        <p:sp>
          <p:nvSpPr>
            <p:cNvPr id="242" name="Google Shape;242;p23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23"/>
          <p:cNvSpPr txBox="1"/>
          <p:nvPr/>
        </p:nvSpPr>
        <p:spPr>
          <a:xfrm>
            <a:off x="1028700" y="4271010"/>
            <a:ext cx="16230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</a:pPr>
            <a:r>
              <a:rPr b="0" i="0" lang="en-US" sz="10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NJSLA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111500" y="0"/>
            <a:ext cx="9372600" cy="23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9"/>
              <a:buFont typeface="Arial"/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Arsenal"/>
                <a:ea typeface="Arsenal"/>
                <a:cs typeface="Arsenal"/>
                <a:sym typeface="Arsenal"/>
              </a:rPr>
              <a:t>Instructional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9"/>
              <a:buFont typeface="Arial"/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Arsenal"/>
                <a:ea typeface="Arsenal"/>
                <a:cs typeface="Arsenal"/>
                <a:sym typeface="Arsenal"/>
              </a:rPr>
              <a:t>Administrative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79975" y="2445150"/>
            <a:ext cx="7636800" cy="6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Josephine Wilson, Director of Curriculum &amp; Instruction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Mr. Christian Zimmer, Director of Data, Evaluation, and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Mr. Sean Powers, Director of 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Sue Cherney, Director of Special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Michelle Jonte, Director of ESL, Bilingual, WL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Sweety Patel, Director of Guidance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42"/>
              <a:buFont typeface="Arial"/>
              <a:buNone/>
            </a:pPr>
            <a:r>
              <a:rPr b="0" i="0" lang="en-US" sz="3042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Grace Cunha, Director of Athletics, Supervisor PE/Health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9572150" y="226675"/>
            <a:ext cx="8128500" cy="8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Carteret High School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Ms. Joanna Joaquin,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Ms. Jackie DePasquale, Assistant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Mr. </a:t>
            </a:r>
            <a:r>
              <a:rPr lang="en-US" sz="3000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Byron Hamby</a:t>
            </a: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, Assistant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Carteret Jr. High School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Tara Romero,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Mr. Chris Tullo, Assistant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Carteret Middle School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Ms. Merita Euell,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Mr. Jihad Jubran, Assistant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Elementary School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Mrs. Cheryl Bolinger, Principal- Minue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Ms. Erika Barrett, Principal- Nathan Hale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Ms. Chris Rozanski, Assistant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Ms. Mayling Cardenas, Principal - Columbus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Dr. Karen Jones, Assistant Principal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rot="10800000">
            <a:off x="5" y="4058197"/>
            <a:ext cx="18288049" cy="9525"/>
          </a:xfrm>
          <a:prstGeom prst="straightConnector1">
            <a:avLst/>
          </a:prstGeom>
          <a:noFill/>
          <a:ln cap="flat" cmpd="sng" w="19050">
            <a:solidFill>
              <a:srgbClr val="0014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/>
        </p:nvSpPr>
        <p:spPr>
          <a:xfrm>
            <a:off x="1028700" y="449131"/>
            <a:ext cx="16230600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Comparison of Carteret Public School’s Spring 2022 and 2023 NJSLA Administrations Science – Percentages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t/>
            </a:r>
            <a:endParaRPr b="1" i="0" sz="3799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50" y="2134275"/>
            <a:ext cx="16701901" cy="69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5"/>
          <p:cNvGrpSpPr/>
          <p:nvPr/>
        </p:nvGrpSpPr>
        <p:grpSpPr>
          <a:xfrm>
            <a:off x="286538" y="131608"/>
            <a:ext cx="17658363" cy="9806792"/>
            <a:chOff x="0" y="-57150"/>
            <a:chExt cx="4650762" cy="2582859"/>
          </a:xfrm>
        </p:grpSpPr>
        <p:sp>
          <p:nvSpPr>
            <p:cNvPr id="256" name="Google Shape;256;p25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225" y="694025"/>
            <a:ext cx="14696525" cy="88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/>
          <p:nvPr/>
        </p:nvSpPr>
        <p:spPr>
          <a:xfrm>
            <a:off x="1028700" y="449131"/>
            <a:ext cx="16230600" cy="1581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b="1" i="0" lang="en-US" sz="3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Comparison of Carteret Public School’s Spring 2022 and 2023 NJSLA Administrations Science – Student Tested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t/>
            </a:r>
            <a:endParaRPr b="1" i="0" sz="3799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64" name="Google Shape;264;p27"/>
          <p:cNvGraphicFramePr/>
          <p:nvPr/>
        </p:nvGraphicFramePr>
        <p:xfrm>
          <a:off x="536888" y="22586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{3BB5A5F5-D1B6-45C0-9203-DF0BE85F47E0}</a:tableStyleId>
              </a:tblPr>
              <a:tblGrid>
                <a:gridCol w="2606975"/>
                <a:gridCol w="2606975"/>
                <a:gridCol w="2606975"/>
              </a:tblGrid>
              <a:tr h="9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202</a:t>
                      </a:r>
                      <a:r>
                        <a:rPr lang="en-US" sz="4800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202</a:t>
                      </a:r>
                      <a:r>
                        <a:rPr lang="en-US" sz="4800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4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4061"/>
                    </a:solidFill>
                  </a:tcPr>
                </a:tc>
              </a:tr>
              <a:tr h="9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5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291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273</a:t>
                      </a:r>
                      <a:endParaRPr sz="48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8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334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307</a:t>
                      </a:r>
                      <a:endParaRPr sz="48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11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259</a:t>
                      </a:r>
                      <a:endParaRPr sz="4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277</a:t>
                      </a:r>
                      <a:endParaRPr sz="4800"/>
                    </a:p>
                  </a:txBody>
                  <a:tcPr marT="45725" marB="45725" marR="91450" marL="91450">
                    <a:lnL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4406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5" name="Google Shape;265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7825" y="3595925"/>
            <a:ext cx="9771900" cy="610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c7dcf1bbc_0_60"/>
          <p:cNvSpPr/>
          <p:nvPr/>
        </p:nvSpPr>
        <p:spPr>
          <a:xfrm>
            <a:off x="1697320" y="4323582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0c7dcf1bbc_0_60"/>
          <p:cNvSpPr txBox="1"/>
          <p:nvPr/>
        </p:nvSpPr>
        <p:spPr>
          <a:xfrm>
            <a:off x="1921891" y="4914900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0c7dcf1bbc_0_60"/>
          <p:cNvSpPr/>
          <p:nvPr/>
        </p:nvSpPr>
        <p:spPr>
          <a:xfrm>
            <a:off x="5532424" y="4323582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0c7dcf1bbc_0_60"/>
          <p:cNvSpPr txBox="1"/>
          <p:nvPr/>
        </p:nvSpPr>
        <p:spPr>
          <a:xfrm>
            <a:off x="5774248" y="4517423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0c7dcf1bbc_0_60"/>
          <p:cNvSpPr/>
          <p:nvPr/>
        </p:nvSpPr>
        <p:spPr>
          <a:xfrm>
            <a:off x="9367528" y="4323582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0c7dcf1bbc_0_60"/>
          <p:cNvSpPr txBox="1"/>
          <p:nvPr/>
        </p:nvSpPr>
        <p:spPr>
          <a:xfrm>
            <a:off x="9435538" y="5040525"/>
            <a:ext cx="325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0c7dcf1bbc_0_60"/>
          <p:cNvSpPr/>
          <p:nvPr/>
        </p:nvSpPr>
        <p:spPr>
          <a:xfrm>
            <a:off x="13202632" y="4323582"/>
            <a:ext cx="3390474" cy="4373085"/>
          </a:xfrm>
          <a:custGeom>
            <a:rect b="b" l="l" r="r" t="t"/>
            <a:pathLst>
              <a:path extrusionOk="0" h="3383431" w="2623191">
                <a:moveTo>
                  <a:pt x="2498731" y="3383431"/>
                </a:moveTo>
                <a:lnTo>
                  <a:pt x="124460" y="3383431"/>
                </a:lnTo>
                <a:cubicBezTo>
                  <a:pt x="55880" y="3383431"/>
                  <a:pt x="0" y="3327551"/>
                  <a:pt x="0" y="32589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8731" y="0"/>
                </a:lnTo>
                <a:cubicBezTo>
                  <a:pt x="2567311" y="0"/>
                  <a:pt x="2623191" y="55880"/>
                  <a:pt x="2623191" y="124460"/>
                </a:cubicBezTo>
                <a:lnTo>
                  <a:pt x="2623191" y="3258971"/>
                </a:lnTo>
                <a:cubicBezTo>
                  <a:pt x="2623191" y="3327551"/>
                  <a:pt x="2567311" y="3383431"/>
                  <a:pt x="2498731" y="3383431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0c7dcf1bbc_0_60"/>
          <p:cNvSpPr txBox="1"/>
          <p:nvPr/>
        </p:nvSpPr>
        <p:spPr>
          <a:xfrm>
            <a:off x="13444456" y="4791357"/>
            <a:ext cx="290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0c7dcf1bbc_0_60"/>
          <p:cNvSpPr txBox="1"/>
          <p:nvPr/>
        </p:nvSpPr>
        <p:spPr>
          <a:xfrm>
            <a:off x="2096225" y="1593464"/>
            <a:ext cx="14085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Science Next 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0"/>
          <p:cNvGrpSpPr/>
          <p:nvPr/>
        </p:nvGrpSpPr>
        <p:grpSpPr>
          <a:xfrm>
            <a:off x="2573205" y="5216223"/>
            <a:ext cx="13141590" cy="2956853"/>
            <a:chOff x="0" y="-57150"/>
            <a:chExt cx="17522120" cy="3942471"/>
          </a:xfrm>
        </p:grpSpPr>
        <p:sp>
          <p:nvSpPr>
            <p:cNvPr id="284" name="Google Shape;284;p30"/>
            <p:cNvSpPr txBox="1"/>
            <p:nvPr/>
          </p:nvSpPr>
          <p:spPr>
            <a:xfrm>
              <a:off x="4353698" y="-57150"/>
              <a:ext cx="8814724" cy="621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0"/>
            <p:cNvSpPr txBox="1"/>
            <p:nvPr/>
          </p:nvSpPr>
          <p:spPr>
            <a:xfrm>
              <a:off x="0" y="1373734"/>
              <a:ext cx="17522120" cy="251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NJSLA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School Comparison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30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>
            <a:off x="1371600" y="800100"/>
            <a:ext cx="16687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Carteret Public School’s Spring 202</a:t>
            </a: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NJSLA School &amp; Grade-Level Comparison ELA</a:t>
            </a: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Proficiency </a:t>
            </a: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Percentages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100" y="2252549"/>
            <a:ext cx="11730000" cy="72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c7dcf1bbc_0_78"/>
          <p:cNvSpPr/>
          <p:nvPr/>
        </p:nvSpPr>
        <p:spPr>
          <a:xfrm>
            <a:off x="1371600" y="800100"/>
            <a:ext cx="16687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Carteret Public School’s Spring 202</a:t>
            </a: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NJSLA School &amp; Grade-Level Comparison </a:t>
            </a: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Math</a:t>
            </a: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Proficiency Percentages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30c7dcf1bbc_0_7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275" y="2000400"/>
            <a:ext cx="12644025" cy="78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3"/>
          <p:cNvGrpSpPr/>
          <p:nvPr/>
        </p:nvGrpSpPr>
        <p:grpSpPr>
          <a:xfrm>
            <a:off x="2573205" y="4731806"/>
            <a:ext cx="13141590" cy="3925686"/>
            <a:chOff x="0" y="-57150"/>
            <a:chExt cx="17522120" cy="5234247"/>
          </a:xfrm>
        </p:grpSpPr>
        <p:sp>
          <p:nvSpPr>
            <p:cNvPr id="304" name="Google Shape;304;p33"/>
            <p:cNvSpPr txBox="1"/>
            <p:nvPr/>
          </p:nvSpPr>
          <p:spPr>
            <a:xfrm>
              <a:off x="4353698" y="-57150"/>
              <a:ext cx="8814724" cy="621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3"/>
            <p:cNvSpPr txBox="1"/>
            <p:nvPr/>
          </p:nvSpPr>
          <p:spPr>
            <a:xfrm>
              <a:off x="0" y="1373734"/>
              <a:ext cx="17522120" cy="3803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NJSLA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Demographic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Subgroup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33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503492"/>
            <a:ext cx="11887743" cy="928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3">
            <a:alphaModFix/>
          </a:blip>
          <a:srcRect b="19106" l="0" r="0" t="3219"/>
          <a:stretch/>
        </p:blipFill>
        <p:spPr>
          <a:xfrm>
            <a:off x="2362200" y="800100"/>
            <a:ext cx="14097000" cy="7882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5334000" y="3867150"/>
            <a:ext cx="76200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93"/>
              <a:buFont typeface="Arial"/>
              <a:buNone/>
            </a:pPr>
            <a:r>
              <a:rPr b="1" lang="en-US" sz="839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2023-2024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93"/>
              <a:buFont typeface="Arial"/>
              <a:buNone/>
            </a:pPr>
            <a:r>
              <a:rPr b="1" i="0" lang="en-US" sz="8393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NJSLA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4445872"/>
            <a:ext cx="2713624" cy="5841128"/>
          </a:xfrm>
          <a:custGeom>
            <a:rect b="b" l="l" r="r" t="t"/>
            <a:pathLst>
              <a:path extrusionOk="0" h="11526982" w="5355113">
                <a:moveTo>
                  <a:pt x="5355113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5355113" y="115269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" name="Google Shape;111;p3"/>
          <p:cNvSpPr/>
          <p:nvPr/>
        </p:nvSpPr>
        <p:spPr>
          <a:xfrm rot="10800000">
            <a:off x="16258401" y="0"/>
            <a:ext cx="2067430" cy="4450182"/>
          </a:xfrm>
          <a:custGeom>
            <a:rect b="b" l="l" r="r" t="t"/>
            <a:pathLst>
              <a:path extrusionOk="0" h="11526982" w="5355113">
                <a:moveTo>
                  <a:pt x="5355113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5355113" y="115269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423" y="550692"/>
            <a:ext cx="11859153" cy="918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349" y="759349"/>
            <a:ext cx="13621301" cy="876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470958"/>
            <a:ext cx="10773237" cy="934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988905"/>
            <a:ext cx="12311601" cy="83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40"/>
          <p:cNvGrpSpPr/>
          <p:nvPr/>
        </p:nvGrpSpPr>
        <p:grpSpPr>
          <a:xfrm>
            <a:off x="2573205" y="4731806"/>
            <a:ext cx="13141590" cy="3925686"/>
            <a:chOff x="0" y="-57150"/>
            <a:chExt cx="17522120" cy="5234247"/>
          </a:xfrm>
        </p:grpSpPr>
        <p:sp>
          <p:nvSpPr>
            <p:cNvPr id="348" name="Google Shape;348;p40"/>
            <p:cNvSpPr txBox="1"/>
            <p:nvPr/>
          </p:nvSpPr>
          <p:spPr>
            <a:xfrm>
              <a:off x="4353698" y="-57150"/>
              <a:ext cx="8814724" cy="621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0"/>
            <p:cNvSpPr txBox="1"/>
            <p:nvPr/>
          </p:nvSpPr>
          <p:spPr>
            <a:xfrm>
              <a:off x="0" y="1373734"/>
              <a:ext cx="17522120" cy="3803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NJSLA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Demographic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Gender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40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2" y="5138468"/>
            <a:ext cx="10972800" cy="49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777" y="0"/>
            <a:ext cx="10236224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2209800" y="483884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47408"/>
            <a:ext cx="10210800" cy="536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9200" y="-38687"/>
            <a:ext cx="9601200" cy="626113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 txBox="1"/>
          <p:nvPr/>
        </p:nvSpPr>
        <p:spPr>
          <a:xfrm>
            <a:off x="2209800" y="483884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3" y="4773779"/>
            <a:ext cx="10117347" cy="551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2460" y="0"/>
            <a:ext cx="9368287" cy="642030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3"/>
          <p:cNvSpPr txBox="1"/>
          <p:nvPr/>
        </p:nvSpPr>
        <p:spPr>
          <a:xfrm>
            <a:off x="1371600" y="571500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Science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44"/>
          <p:cNvGrpSpPr/>
          <p:nvPr/>
        </p:nvGrpSpPr>
        <p:grpSpPr>
          <a:xfrm>
            <a:off x="2573205" y="4731806"/>
            <a:ext cx="13141590" cy="3925686"/>
            <a:chOff x="0" y="-57150"/>
            <a:chExt cx="17522120" cy="5234247"/>
          </a:xfrm>
        </p:grpSpPr>
        <p:sp>
          <p:nvSpPr>
            <p:cNvPr id="377" name="Google Shape;377;p44"/>
            <p:cNvSpPr txBox="1"/>
            <p:nvPr/>
          </p:nvSpPr>
          <p:spPr>
            <a:xfrm>
              <a:off x="4353698" y="-57150"/>
              <a:ext cx="8814724" cy="621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4"/>
            <p:cNvSpPr txBox="1"/>
            <p:nvPr/>
          </p:nvSpPr>
          <p:spPr>
            <a:xfrm>
              <a:off x="0" y="1373734"/>
              <a:ext cx="17522120" cy="3803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NJSLA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Demographic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0" i="0" lang="en-US" sz="5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Program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44"/>
          <p:cNvSpPr/>
          <p:nvPr/>
        </p:nvSpPr>
        <p:spPr>
          <a:xfrm>
            <a:off x="5729261" y="-3607381"/>
            <a:ext cx="6829479" cy="68294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C6C6C6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4607"/>
            <a:ext cx="8763000" cy="571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0380" y="-160294"/>
            <a:ext cx="9947620" cy="614199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5"/>
          <p:cNvSpPr txBox="1"/>
          <p:nvPr/>
        </p:nvSpPr>
        <p:spPr>
          <a:xfrm>
            <a:off x="2209800" y="483884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4"/>
          <p:cNvGraphicFramePr/>
          <p:nvPr/>
        </p:nvGraphicFramePr>
        <p:xfrm>
          <a:off x="1028700" y="32536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{B9A724A0-6BF0-4268-B542-1C272A555618}</a:tableStyleId>
              </a:tblPr>
              <a:tblGrid>
                <a:gridCol w="3609600"/>
                <a:gridCol w="3099475"/>
                <a:gridCol w="3099475"/>
                <a:gridCol w="3099475"/>
                <a:gridCol w="3303525"/>
              </a:tblGrid>
              <a:tr h="15861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NJSLA uses five performance levels to determine student attainment of grade level expectations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14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Level 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Level 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Level 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Level 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Level 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yet meeting grade-level expectations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Partially meeting grade-level expectations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Approaching grade-level expectations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Meeting grade-level expectations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8"/>
                        <a:buFont typeface="Arial"/>
                        <a:buNone/>
                      </a:pPr>
                      <a:r>
                        <a:rPr lang="en-US" sz="3208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Exceeding grade-level expectations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4"/>
          <p:cNvSpPr txBox="1"/>
          <p:nvPr/>
        </p:nvSpPr>
        <p:spPr>
          <a:xfrm>
            <a:off x="3660067" y="1252538"/>
            <a:ext cx="10967866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23"/>
              <a:buFont typeface="Arial"/>
              <a:buNone/>
            </a:pPr>
            <a:r>
              <a:rPr b="1" i="0" lang="en-US" sz="5123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NJSLA Performance Levels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5505158" y="770754"/>
            <a:ext cx="1735092" cy="1735092"/>
          </a:xfrm>
          <a:custGeom>
            <a:rect b="b" l="l" r="r" t="t"/>
            <a:pathLst>
              <a:path extrusionOk="0" h="1735092" w="1735092">
                <a:moveTo>
                  <a:pt x="0" y="0"/>
                </a:moveTo>
                <a:lnTo>
                  <a:pt x="1735092" y="0"/>
                </a:lnTo>
                <a:lnTo>
                  <a:pt x="1735092" y="1735092"/>
                </a:lnTo>
                <a:lnTo>
                  <a:pt x="0" y="1735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4"/>
          <p:cNvSpPr/>
          <p:nvPr/>
        </p:nvSpPr>
        <p:spPr>
          <a:xfrm>
            <a:off x="1028700" y="770754"/>
            <a:ext cx="1735092" cy="1735092"/>
          </a:xfrm>
          <a:custGeom>
            <a:rect b="b" l="l" r="r" t="t"/>
            <a:pathLst>
              <a:path extrusionOk="0" h="1735092" w="1735092">
                <a:moveTo>
                  <a:pt x="0" y="0"/>
                </a:moveTo>
                <a:lnTo>
                  <a:pt x="1735092" y="0"/>
                </a:lnTo>
                <a:lnTo>
                  <a:pt x="1735092" y="1735092"/>
                </a:lnTo>
                <a:lnTo>
                  <a:pt x="0" y="1735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6"/>
          <p:cNvSpPr txBox="1"/>
          <p:nvPr/>
        </p:nvSpPr>
        <p:spPr>
          <a:xfrm>
            <a:off x="2209800" y="483884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76" y="4358940"/>
            <a:ext cx="9299275" cy="591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0" y="37387"/>
            <a:ext cx="9753600" cy="6378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/>
          <p:nvPr/>
        </p:nvSpPr>
        <p:spPr>
          <a:xfrm>
            <a:off x="2209800" y="483884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Science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06505"/>
            <a:ext cx="8382000" cy="62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1" y="8807"/>
            <a:ext cx="9906000" cy="653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8bf3048bb7_0_67"/>
          <p:cNvSpPr txBox="1"/>
          <p:nvPr/>
        </p:nvSpPr>
        <p:spPr>
          <a:xfrm>
            <a:off x="1384300" y="478800"/>
            <a:ext cx="14691300" cy="5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53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WIDA Scores</a:t>
            </a:r>
            <a:endParaRPr b="1" i="0" sz="3200" u="sng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rPr b="1" i="0" lang="en-US" sz="3200" u="sng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English Language Progress to Proficiency</a:t>
            </a:r>
            <a:endParaRPr b="1" i="0" sz="3200" u="sng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At this time we have not received NJDOE date to determine if our English Language learners have met their expected amount of growth in the ACCESS for English Language Proficiency</a:t>
            </a:r>
            <a:endParaRPr b="1" i="0" sz="35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06" name="Google Shape;406;g28bf3048bb7_0_67"/>
          <p:cNvCxnSpPr/>
          <p:nvPr/>
        </p:nvCxnSpPr>
        <p:spPr>
          <a:xfrm rot="10800000">
            <a:off x="54" y="4058122"/>
            <a:ext cx="18288000" cy="9600"/>
          </a:xfrm>
          <a:prstGeom prst="straightConnector1">
            <a:avLst/>
          </a:prstGeom>
          <a:noFill/>
          <a:ln cap="flat" cmpd="sng" w="1905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7" name="Google Shape;407;g28bf3048bb7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400" y="5105575"/>
            <a:ext cx="13444948" cy="434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28bf3048bb7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30688" y="1311478"/>
            <a:ext cx="1757363" cy="86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c7dcf1bbc_0_84"/>
          <p:cNvSpPr txBox="1"/>
          <p:nvPr/>
        </p:nvSpPr>
        <p:spPr>
          <a:xfrm>
            <a:off x="1893341" y="534048"/>
            <a:ext cx="145014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lang="en-US" sz="85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2023-2024 </a:t>
            </a:r>
            <a:r>
              <a:rPr b="0" i="0" lang="en-US" sz="85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DLM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g30c7dcf1bbc_0_84"/>
          <p:cNvCxnSpPr/>
          <p:nvPr/>
        </p:nvCxnSpPr>
        <p:spPr>
          <a:xfrm>
            <a:off x="1893341" y="4005786"/>
            <a:ext cx="14501400" cy="0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5" name="Google Shape;415;g30c7dcf1bbc_0_84"/>
          <p:cNvSpPr txBox="1"/>
          <p:nvPr/>
        </p:nvSpPr>
        <p:spPr>
          <a:xfrm>
            <a:off x="2440983" y="2005096"/>
            <a:ext cx="12996300" cy="90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000"/>
              <a:buFont typeface="Pangolin"/>
              <a:buNone/>
            </a:pPr>
            <a:r>
              <a:t/>
            </a:r>
            <a:endParaRPr b="1" i="1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Students Administered the DLM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In District         Out of District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8000"/>
              <a:buFont typeface="Pangolin"/>
              <a:buNone/>
            </a:pPr>
            <a:r>
              <a:rPr b="1" i="0" lang="en-US" sz="3000" u="sng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Language Arts In District</a:t>
            </a:r>
            <a:endParaRPr b="1" i="0" sz="3000" u="sng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8000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Emerging  1   Approaching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8000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 At Target        Advanced  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3000" u="sng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Math In District</a:t>
            </a:r>
            <a:endParaRPr b="1" i="0" sz="3000" u="sng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Emerging     Approaching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At Target          Advanced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3000" u="sng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Science In District</a:t>
            </a:r>
            <a:endParaRPr b="1" i="0" sz="3000" u="sng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Emerging        Approaching   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At Target             Advanced   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33"/>
              <a:buFont typeface="Pangolin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           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1" i="0" sz="43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c7dcf1bbc_0_173"/>
          <p:cNvSpPr txBox="1"/>
          <p:nvPr/>
        </p:nvSpPr>
        <p:spPr>
          <a:xfrm>
            <a:off x="1384300" y="1266825"/>
            <a:ext cx="15875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9"/>
              <a:buFont typeface="Arial"/>
              <a:buNone/>
            </a:pPr>
            <a:r>
              <a:rPr lang="en-US" sz="8499">
                <a:solidFill>
                  <a:srgbClr val="FFFFFF"/>
                </a:solidFill>
              </a:rPr>
              <a:t>2023-2024</a:t>
            </a:r>
            <a:r>
              <a:rPr b="0" i="0" lang="en-US" sz="8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Seal of Biliteracy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30c7dcf1bbc_0_173"/>
          <p:cNvSpPr txBox="1"/>
          <p:nvPr/>
        </p:nvSpPr>
        <p:spPr>
          <a:xfrm>
            <a:off x="3045975" y="5916000"/>
            <a:ext cx="9685200" cy="5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5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Languages:</a:t>
            </a:r>
            <a:endParaRPr b="0" i="0" sz="45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r>
              <a:rPr lang="en-US" sz="4500">
                <a:solidFill>
                  <a:schemeClr val="lt1"/>
                </a:solidFill>
              </a:rPr>
              <a:t>, Urdu</a:t>
            </a: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Punjabi, </a:t>
            </a:r>
            <a:r>
              <a:rPr lang="en-US" sz="4500">
                <a:solidFill>
                  <a:schemeClr val="lt1"/>
                </a:solidFill>
              </a:rPr>
              <a:t>German</a:t>
            </a:r>
            <a:endParaRPr sz="4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>
                <a:solidFill>
                  <a:schemeClr val="lt1"/>
                </a:solidFill>
              </a:rPr>
              <a:t>French, Portuguese</a:t>
            </a:r>
            <a:endParaRPr sz="4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>
                <a:solidFill>
                  <a:schemeClr val="lt1"/>
                </a:solidFill>
              </a:rPr>
              <a:t>Hindi, Bengali, Dutch </a:t>
            </a:r>
            <a:endParaRPr sz="4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519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g30c7dcf1bbc_0_173"/>
          <p:cNvCxnSpPr/>
          <p:nvPr/>
        </p:nvCxnSpPr>
        <p:spPr>
          <a:xfrm rot="10800000">
            <a:off x="54" y="4058122"/>
            <a:ext cx="18288000" cy="9600"/>
          </a:xfrm>
          <a:prstGeom prst="straightConnector1">
            <a:avLst/>
          </a:prstGeom>
          <a:noFill/>
          <a:ln cap="flat" cmpd="sng" w="1905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g30c7dcf1bbc_0_173"/>
          <p:cNvSpPr txBox="1"/>
          <p:nvPr/>
        </p:nvSpPr>
        <p:spPr>
          <a:xfrm>
            <a:off x="371875" y="4249700"/>
            <a:ext cx="13942800" cy="3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4400">
                <a:solidFill>
                  <a:schemeClr val="lt1"/>
                </a:solidFill>
              </a:rPr>
              <a:t>4</a:t>
            </a: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Seniors who attained the Seal of Biliteracy: </a:t>
            </a:r>
            <a:r>
              <a:rPr lang="en-US" sz="4400">
                <a:solidFill>
                  <a:schemeClr val="lt1"/>
                </a:solidFill>
              </a:rPr>
              <a:t>26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4400">
                <a:solidFill>
                  <a:schemeClr val="lt1"/>
                </a:solidFill>
              </a:rPr>
              <a:t>4</a:t>
            </a: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Juniors who passed the Seal of Biliteracy: 14</a:t>
            </a:r>
            <a:endParaRPr b="0" i="0" sz="4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0c7dcf1bbc_0_263"/>
          <p:cNvSpPr txBox="1"/>
          <p:nvPr/>
        </p:nvSpPr>
        <p:spPr>
          <a:xfrm>
            <a:off x="2870900" y="284725"/>
            <a:ext cx="14403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en-US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023-2024</a:t>
            </a: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AP Scores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9" name="Google Shape;429;g30c7dcf1bbc_0_263"/>
          <p:cNvGraphicFramePr/>
          <p:nvPr/>
        </p:nvGraphicFramePr>
        <p:xfrm>
          <a:off x="2769775" y="15162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{B9A724A0-6BF0-4268-B542-1C272A555618}</a:tableStyleId>
              </a:tblPr>
              <a:tblGrid>
                <a:gridCol w="4343400"/>
                <a:gridCol w="2234550"/>
                <a:gridCol w="2275525"/>
                <a:gridCol w="2179900"/>
              </a:tblGrid>
              <a:tr h="24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AP Test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# of 3 scores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# of 4 scores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# of 5 scores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Biology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6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Calculus AB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8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3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Computer Science A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3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Computer Science Principles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English Lang &amp; Comp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2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English Lit &amp; Comp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12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5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Environmental Science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3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2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Human Geography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3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Physics 1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Psychology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12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2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Spanish Lang &amp; Cult 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Statistics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US History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1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3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lt1"/>
                          </a:solidFill>
                        </a:rPr>
                        <a:t>0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T="57125" marB="57125" marR="81600" marL="816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/>
          <p:nvPr/>
        </p:nvSpPr>
        <p:spPr>
          <a:xfrm>
            <a:off x="2057400" y="419100"/>
            <a:ext cx="12954000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Local Assessment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54"/>
          <p:cNvSpPr/>
          <p:nvPr/>
        </p:nvSpPr>
        <p:spPr>
          <a:xfrm>
            <a:off x="9144121" y="3238968"/>
            <a:ext cx="1828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ssessment Resources / Link It" id="436" name="Google Shape;43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7968" y="1591611"/>
            <a:ext cx="21907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riculum and Instruction / iReady Parent and Student Resources" id="437" name="Google Shape;43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819743"/>
            <a:ext cx="27813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 in to Literably" id="438" name="Google Shape;438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44725" y="8915400"/>
            <a:ext cx="33432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ation modernizes learning with new student experience" id="439" name="Google Shape;439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59" y="81438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32153" y="2105028"/>
            <a:ext cx="12233194" cy="709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0c7dcf1bbc_0_351"/>
          <p:cNvSpPr txBox="1"/>
          <p:nvPr/>
        </p:nvSpPr>
        <p:spPr>
          <a:xfrm>
            <a:off x="2057400" y="419100"/>
            <a:ext cx="12954000" cy="7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2023-2024 </a:t>
            </a:r>
            <a:r>
              <a:rPr b="1" i="0" lang="en-US" sz="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PSAT National Recognition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g30c7dcf1bbc_0_351"/>
          <p:cNvSpPr/>
          <p:nvPr/>
        </p:nvSpPr>
        <p:spPr>
          <a:xfrm>
            <a:off x="9144121" y="3238968"/>
            <a:ext cx="1828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30c7dcf1bbc_0_351"/>
          <p:cNvSpPr txBox="1"/>
          <p:nvPr/>
        </p:nvSpPr>
        <p:spPr>
          <a:xfrm>
            <a:off x="1066800" y="3238968"/>
            <a:ext cx="1432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30c7dcf1bbc_0_351"/>
          <p:cNvSpPr txBox="1"/>
          <p:nvPr/>
        </p:nvSpPr>
        <p:spPr>
          <a:xfrm>
            <a:off x="2464675" y="3546775"/>
            <a:ext cx="14673300" cy="60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g30c7dcf1bbc_0_351"/>
          <p:cNvSpPr txBox="1"/>
          <p:nvPr/>
        </p:nvSpPr>
        <p:spPr>
          <a:xfrm>
            <a:off x="611400" y="3429000"/>
            <a:ext cx="17065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Jasiel Amigon - First Generation, Hispanic</a:t>
            </a:r>
            <a:endParaRPr sz="5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Anisah Brown - African American, First Generation</a:t>
            </a:r>
            <a:endParaRPr sz="5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Eleesha Burton - African American</a:t>
            </a:r>
            <a:endParaRPr sz="5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Satnam Dhaliwal - First Generation</a:t>
            </a:r>
            <a:endParaRPr sz="5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Stephania Pena-Colorado - Hispanic</a:t>
            </a:r>
            <a:endParaRPr sz="5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Lucas Rios - First Generation, Hispanic</a:t>
            </a:r>
            <a:endParaRPr sz="5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/>
          <p:nvPr/>
        </p:nvSpPr>
        <p:spPr>
          <a:xfrm>
            <a:off x="771525" y="2983865"/>
            <a:ext cx="16744950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9"/>
              <a:buFont typeface="Arial"/>
              <a:buNone/>
            </a:pPr>
            <a:r>
              <a:rPr b="1" i="0" lang="en-US" sz="21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6"/>
          <p:cNvGrpSpPr/>
          <p:nvPr/>
        </p:nvGrpSpPr>
        <p:grpSpPr>
          <a:xfrm>
            <a:off x="286538" y="131608"/>
            <a:ext cx="17658363" cy="9806792"/>
            <a:chOff x="0" y="-57150"/>
            <a:chExt cx="4650762" cy="2582859"/>
          </a:xfrm>
        </p:grpSpPr>
        <p:sp>
          <p:nvSpPr>
            <p:cNvPr id="125" name="Google Shape;125;p6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6"/>
          <p:cNvSpPr txBox="1"/>
          <p:nvPr/>
        </p:nvSpPr>
        <p:spPr>
          <a:xfrm>
            <a:off x="1260525" y="131612"/>
            <a:ext cx="1623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NJSLA </a:t>
            </a:r>
            <a:r>
              <a:rPr lang="en-US" sz="5000">
                <a:solidFill>
                  <a:srgbClr val="FFFFFF"/>
                </a:solidFill>
              </a:rPr>
              <a:t>23-24</a:t>
            </a:r>
            <a:r>
              <a:rPr b="0" i="0" lang="en-US" sz="5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6"/>
          <p:cNvGraphicFramePr/>
          <p:nvPr/>
        </p:nvGraphicFramePr>
        <p:xfrm>
          <a:off x="366826" y="952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{B9A724A0-6BF0-4268-B542-1C272A555618}</a:tableStyleId>
              </a:tblPr>
              <a:tblGrid>
                <a:gridCol w="3633650"/>
                <a:gridCol w="1974625"/>
                <a:gridCol w="1817725"/>
                <a:gridCol w="1879825"/>
                <a:gridCol w="1785825"/>
                <a:gridCol w="1995625"/>
                <a:gridCol w="1974625"/>
                <a:gridCol w="2062400"/>
              </a:tblGrid>
              <a:tr h="7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Test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EE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PME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AE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DNM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23-24 </a:t>
                      </a: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% Passing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22-23</a:t>
                      </a: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% Passing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3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3 Math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34.%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4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42.%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4 Math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28%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5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38.%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5 Math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28%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6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38.%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6 Math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7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42.%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7 Math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8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39.%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8 Math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Grade 9 ELA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37.%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Alg. 1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 7 &amp; 8 Alg 1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62.%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 9-12 Alg 1</a:t>
                      </a:r>
                      <a:endParaRPr b="0" sz="24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Geom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43%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32%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 8 Geo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63.%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Gr 9-12 Geo</a:t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49%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4.60%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lt1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Alg. 2</a:t>
                      </a:r>
                      <a:endParaRPr b="0" sz="2400" u="none" cap="none" strike="noStrike">
                        <a:solidFill>
                          <a:schemeClr val="lt1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37%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22%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26%</a:t>
                      </a:r>
                      <a:endParaRPr sz="24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17.%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16500" marB="16500" marR="24750" marL="2475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5"/>
          <p:cNvGrpSpPr/>
          <p:nvPr/>
        </p:nvGrpSpPr>
        <p:grpSpPr>
          <a:xfrm>
            <a:off x="286538" y="131608"/>
            <a:ext cx="17658363" cy="9806792"/>
            <a:chOff x="0" y="-57150"/>
            <a:chExt cx="4650762" cy="2582859"/>
          </a:xfrm>
        </p:grpSpPr>
        <p:sp>
          <p:nvSpPr>
            <p:cNvPr id="134" name="Google Shape;134;p5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 txBox="1"/>
          <p:nvPr/>
        </p:nvSpPr>
        <p:spPr>
          <a:xfrm>
            <a:off x="1028700" y="4343400"/>
            <a:ext cx="16230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0"/>
              <a:buFont typeface="Arial"/>
              <a:buNone/>
            </a:pPr>
            <a:r>
              <a:rPr b="0" i="0" lang="en-US" sz="10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NJSLA 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3022d3885b1_0_33"/>
          <p:cNvGrpSpPr/>
          <p:nvPr/>
        </p:nvGrpSpPr>
        <p:grpSpPr>
          <a:xfrm>
            <a:off x="286538" y="131607"/>
            <a:ext cx="17658478" cy="9806857"/>
            <a:chOff x="0" y="-57150"/>
            <a:chExt cx="4650762" cy="2582859"/>
          </a:xfrm>
        </p:grpSpPr>
        <p:sp>
          <p:nvSpPr>
            <p:cNvPr id="142" name="Google Shape;142;g3022d3885b1_0_33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022d3885b1_0_3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" name="Google Shape;144;g3022d3885b1_0_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750" y="827600"/>
            <a:ext cx="13959750" cy="86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8"/>
          <p:cNvGrpSpPr/>
          <p:nvPr/>
        </p:nvGrpSpPr>
        <p:grpSpPr>
          <a:xfrm>
            <a:off x="785088" y="7"/>
            <a:ext cx="17658478" cy="9806857"/>
            <a:chOff x="0" y="-57150"/>
            <a:chExt cx="4650762" cy="2582859"/>
          </a:xfrm>
        </p:grpSpPr>
        <p:sp>
          <p:nvSpPr>
            <p:cNvPr id="150" name="Google Shape;150;p8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2" name="Google Shape;152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625" y="616962"/>
            <a:ext cx="14641101" cy="90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4"/>
          <p:cNvGrpSpPr/>
          <p:nvPr/>
        </p:nvGrpSpPr>
        <p:grpSpPr>
          <a:xfrm>
            <a:off x="286538" y="131608"/>
            <a:ext cx="17658363" cy="9806792"/>
            <a:chOff x="0" y="-57150"/>
            <a:chExt cx="4650762" cy="2582859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4650762" cy="2525709"/>
            </a:xfrm>
            <a:custGeom>
              <a:rect b="b" l="l" r="r" t="t"/>
              <a:pathLst>
                <a:path extrusionOk="0" h="2525709" w="4650762">
                  <a:moveTo>
                    <a:pt x="10961" y="0"/>
                  </a:moveTo>
                  <a:lnTo>
                    <a:pt x="4639802" y="0"/>
                  </a:lnTo>
                  <a:cubicBezTo>
                    <a:pt x="4645855" y="0"/>
                    <a:pt x="4650762" y="4907"/>
                    <a:pt x="4650762" y="10961"/>
                  </a:cubicBezTo>
                  <a:lnTo>
                    <a:pt x="4650762" y="2514748"/>
                  </a:lnTo>
                  <a:cubicBezTo>
                    <a:pt x="4650762" y="2520802"/>
                    <a:pt x="4645855" y="2525709"/>
                    <a:pt x="4639802" y="2525709"/>
                  </a:cubicBezTo>
                  <a:lnTo>
                    <a:pt x="10961" y="2525709"/>
                  </a:lnTo>
                  <a:cubicBezTo>
                    <a:pt x="4907" y="2525709"/>
                    <a:pt x="0" y="2520802"/>
                    <a:pt x="0" y="2514748"/>
                  </a:cubicBezTo>
                  <a:lnTo>
                    <a:pt x="0" y="10961"/>
                  </a:lnTo>
                  <a:cubicBezTo>
                    <a:pt x="0" y="4907"/>
                    <a:pt x="4907" y="0"/>
                    <a:pt x="109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275" y="665025"/>
            <a:ext cx="16341451" cy="89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Melissa Jones</dc:creator>
</cp:coreProperties>
</file>